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281" y="2363756"/>
            <a:ext cx="4876983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39260" y="4616958"/>
            <a:ext cx="4800600" cy="14912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K:\ProPowerPoint\Шаблоны\ДЕТСКИЕ\Мир насекомых\MirNasekSlid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782638" y="539750"/>
            <a:ext cx="4764087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782638" y="2363788"/>
            <a:ext cx="502285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0" y="8699500"/>
            <a:ext cx="1720850" cy="33813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600" b="1" smtClean="0">
                <a:solidFill>
                  <a:schemeClr val="bg1"/>
                </a:solidFill>
                <a:latin typeface="Baskerville Old Face" pitchFamily="18" charset="0"/>
              </a:rPr>
              <a:t>ProPowerPoint.Ru</a:t>
            </a:r>
            <a:endParaRPr lang="ru-RU" sz="1600" b="1" smtClean="0">
              <a:solidFill>
                <a:schemeClr val="bg1"/>
              </a:solidFill>
            </a:endParaRPr>
          </a:p>
        </p:txBody>
      </p:sp>
      <p:pic>
        <p:nvPicPr>
          <p:cNvPr id="1030" name="Picture 5" descr="K:\ProPowerPoint\Шаблоны\69552015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3813" y="-900113"/>
            <a:ext cx="2143125" cy="3822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ChangeArrowheads="1"/>
          </p:cNvSpPr>
          <p:nvPr/>
        </p:nvSpPr>
        <p:spPr bwMode="auto">
          <a:xfrm>
            <a:off x="333375" y="539750"/>
            <a:ext cx="65246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685800" algn="ctr" eaLnBrk="0" hangingPunct="0"/>
            <a:r>
              <a:rPr lang="ru-RU" sz="4400" b="1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  <a:t>Зачем  логопед задаёт домашние задания?</a:t>
            </a:r>
            <a:endParaRPr lang="ru-RU" sz="440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620713" y="2751167"/>
            <a:ext cx="56165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685800" algn="just" eaLnBrk="0" hangingPunct="0"/>
            <a:r>
              <a:rPr lang="ru-RU" sz="1600" b="1" dirty="0">
                <a:latin typeface="Cambria" pitchFamily="18" charset="0"/>
                <a:cs typeface="Times New Roman" pitchFamily="18" charset="0"/>
              </a:rPr>
              <a:t>Успех коррекционного обучения детей </a:t>
            </a:r>
            <a:r>
              <a:rPr lang="ru-RU" sz="1600" b="1" dirty="0" smtClean="0">
                <a:latin typeface="Cambria" pitchFamily="18" charset="0"/>
                <a:cs typeface="Times New Roman" pitchFamily="18" charset="0"/>
              </a:rPr>
              <a:t>во </a:t>
            </a:r>
            <a:r>
              <a:rPr lang="ru-RU" sz="1600" b="1" dirty="0">
                <a:latin typeface="Cambria" pitchFamily="18" charset="0"/>
                <a:cs typeface="Times New Roman" pitchFamily="18" charset="0"/>
              </a:rPr>
              <a:t>многом определяется участием </a:t>
            </a:r>
            <a:r>
              <a:rPr lang="ru-RU" sz="1600" b="1" dirty="0" smtClean="0">
                <a:latin typeface="Cambria" pitchFamily="18" charset="0"/>
                <a:cs typeface="Times New Roman" pitchFamily="18" charset="0"/>
              </a:rPr>
              <a:t>родителей.</a:t>
            </a:r>
            <a:endParaRPr lang="ru-RU" sz="1600" b="1" dirty="0">
              <a:latin typeface="Cambria" pitchFamily="18" charset="0"/>
            </a:endParaRPr>
          </a:p>
          <a:p>
            <a:pPr indent="685800" algn="just" eaLnBrk="0" hangingPunct="0"/>
            <a:r>
              <a:rPr lang="ru-RU" sz="1600" b="1" dirty="0">
                <a:latin typeface="Cambria" pitchFamily="18" charset="0"/>
                <a:cs typeface="Times New Roman" pitchFamily="18" charset="0"/>
              </a:rPr>
              <a:t>Выполнение еженедельного домашнего задания  способствует наилучшему закреплению изученного на логопедических занятиях материала и даёт возможность свободно использовать полученные  знания, умения и навыки во всех сферах жизнедеятельности ребёнка.</a:t>
            </a:r>
            <a:endParaRPr lang="ru-RU" sz="1600" b="1" dirty="0">
              <a:latin typeface="Cambria" pitchFamily="18" charset="0"/>
            </a:endParaRPr>
          </a:p>
          <a:p>
            <a:pPr indent="685800" algn="just" eaLnBrk="0" hangingPunct="0"/>
            <a:r>
              <a:rPr lang="ru-RU" sz="1600" b="1" dirty="0">
                <a:latin typeface="Cambria" pitchFamily="18" charset="0"/>
                <a:cs typeface="Times New Roman" pitchFamily="18" charset="0"/>
              </a:rPr>
              <a:t>Домашнее задание ребёнок выполняет в индивидуальной рабочей  тетради под обязательным присмотром взрослого. Желательно, чтобы с ребёнком занимался постоянно один из родителей – это помогает ребёнку и взрослому настроиться, и придерживаться знакомых единых требований. Выполнение дома определённых видов работы по заданию логопеда дисциплинирует вашего малыша  и подготавливает  к ответственному выполнению будущих школьных домашних заданий.</a:t>
            </a:r>
            <a:endParaRPr lang="ru-RU" sz="16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4"/>
          <p:cNvSpPr>
            <a:spLocks noChangeArrowheads="1"/>
          </p:cNvSpPr>
          <p:nvPr/>
        </p:nvSpPr>
        <p:spPr bwMode="auto">
          <a:xfrm>
            <a:off x="620713" y="682009"/>
            <a:ext cx="5545137" cy="7448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685800" algn="ctr" eaLnBrk="0" hangingPunct="0"/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  <a:t>Так что же логопед задаёт для выполнения на  дом?</a:t>
            </a:r>
            <a:endParaRPr lang="ru-RU" sz="2400" dirty="0">
              <a:solidFill>
                <a:srgbClr val="0070C0"/>
              </a:solidFill>
              <a:latin typeface="Cambria" pitchFamily="18" charset="0"/>
            </a:endParaRPr>
          </a:p>
          <a:p>
            <a:pPr indent="6858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Задания строятся на материале лексической темы, изучаемой всю предшествующую неделю на фронтальных, подгрупповых и индивидуальных занятиях, проводимых логопедом. Дополнительно новый материал закрепляют воспитатели  во второй половине дня, а так же вне занятий </a:t>
            </a:r>
            <a:r>
              <a:rPr lang="ru-RU" sz="1400" dirty="0">
                <a:latin typeface="Cambria" pitchFamily="18" charset="0"/>
                <a:cs typeface="Times New Roman" pitchFamily="18" charset="0"/>
              </a:rPr>
              <a:t>в игровой форме,  на прогулках, в свободной деятельности детей.</a:t>
            </a:r>
            <a:endParaRPr lang="ru-RU" sz="1400" dirty="0">
              <a:latin typeface="Cambria" pitchFamily="18" charset="0"/>
            </a:endParaRPr>
          </a:p>
          <a:p>
            <a:pPr indent="685800" algn="ctr" eaLnBrk="0" hangingPunct="0"/>
            <a:r>
              <a:rPr lang="ru-RU" sz="2000" b="1" dirty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  <a:t>Задания включают в себя основные разделы</a:t>
            </a:r>
            <a:r>
              <a:rPr lang="ru-RU" sz="2000" dirty="0">
                <a:solidFill>
                  <a:srgbClr val="0070C0"/>
                </a:solidFill>
                <a:latin typeface="Cambria" pitchFamily="18" charset="0"/>
                <a:cs typeface="Times New Roman" pitchFamily="18" charset="0"/>
              </a:rPr>
              <a:t>:</a:t>
            </a:r>
            <a:endParaRPr lang="ru-RU" sz="2000" dirty="0">
              <a:solidFill>
                <a:srgbClr val="0070C0"/>
              </a:solidFill>
              <a:latin typeface="Cambria" pitchFamily="18" charset="0"/>
            </a:endParaRPr>
          </a:p>
          <a:p>
            <a:pPr indent="6858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- артикуляционная гимнастика, включающая упражнения, подготавливающие артикуляционный уклад для постановки отсутствующих звуков. </a:t>
            </a:r>
            <a:endParaRPr lang="ru-RU" sz="1400" b="1" dirty="0">
              <a:latin typeface="Cambria" pitchFamily="18" charset="0"/>
            </a:endParaRPr>
          </a:p>
          <a:p>
            <a:pPr indent="6858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В дальнейшей работе добавляются упражнения на автоматизацию (правильное произношение поставленных звуков в слогах, словах, фразовой  и самостоятельной речи ребёнка). Эти упражнения должны выполняться дома ежедневно  от 3 до 5 раз в день. Упражнения выполняются перед зеркалом (чтобы ребёнок мог себя контролировать). Необходимо добиваться чёткого, точного, плавного выполнения движений.</a:t>
            </a:r>
            <a:endParaRPr lang="ru-RU" sz="1400" b="1" dirty="0">
              <a:latin typeface="Cambria" pitchFamily="18" charset="0"/>
            </a:endParaRPr>
          </a:p>
          <a:p>
            <a:pPr indent="6858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- задания на развитие мелкой моторики  и подготовки руки к письму: обведение по контуру, </a:t>
            </a:r>
            <a:r>
              <a:rPr lang="ru-RU" sz="1400" b="1" dirty="0" err="1">
                <a:latin typeface="Cambria" pitchFamily="18" charset="0"/>
                <a:cs typeface="Times New Roman" pitchFamily="18" charset="0"/>
              </a:rPr>
              <a:t>дорисовывание</a:t>
            </a:r>
            <a:r>
              <a:rPr lang="ru-RU" sz="1400" b="1" dirty="0">
                <a:latin typeface="Cambria" pitchFamily="18" charset="0"/>
                <a:cs typeface="Times New Roman" pitchFamily="18" charset="0"/>
              </a:rPr>
              <a:t> элементов, штриховка в различных направлениях разными способами по образцу; работа с трафаретами и шаблонами; вырезывание и вклеивание картинок; рисунки, аппликации, графические диктанты; печатание букв, слогов, слов и предложений </a:t>
            </a:r>
            <a:r>
              <a:rPr lang="ru-RU" sz="1400" b="1" dirty="0">
                <a:latin typeface="Cambria" pitchFamily="18" charset="0"/>
                <a:cs typeface="Times New Roman" pitchFamily="18" charset="0"/>
              </a:rPr>
              <a:t>.</a:t>
            </a:r>
            <a:endParaRPr lang="ru-RU" sz="1400" b="1" dirty="0">
              <a:latin typeface="Cambria" pitchFamily="18" charset="0"/>
            </a:endParaRPr>
          </a:p>
          <a:p>
            <a:pPr indent="6858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- задания на закрепления навыков грамоты и чтения: прочитывание слоговых </a:t>
            </a:r>
            <a:r>
              <a:rPr lang="ru-RU" sz="1400" b="1" dirty="0" smtClean="0">
                <a:latin typeface="Cambria" pitchFamily="18" charset="0"/>
                <a:cs typeface="Times New Roman" pitchFamily="18" charset="0"/>
              </a:rPr>
              <a:t>таблиц</a:t>
            </a:r>
            <a:r>
              <a:rPr lang="ru-RU" sz="1400" b="1" dirty="0">
                <a:latin typeface="Cambria" pitchFamily="18" charset="0"/>
                <a:cs typeface="Times New Roman" pitchFamily="18" charset="0"/>
              </a:rPr>
              <a:t>,</a:t>
            </a:r>
            <a:r>
              <a:rPr lang="ru-RU" sz="1400" b="1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Cambria" pitchFamily="18" charset="0"/>
                <a:cs typeface="Times New Roman" pitchFamily="18" charset="0"/>
              </a:rPr>
              <a:t>занимательные задания с изученными буквами.</a:t>
            </a:r>
            <a:endParaRPr lang="ru-RU" sz="1400" b="1" dirty="0">
              <a:latin typeface="Cambria" pitchFamily="18" charset="0"/>
            </a:endParaRPr>
          </a:p>
          <a:p>
            <a:pPr indent="685800" eaLnBrk="0" hangingPunct="0"/>
            <a:endParaRPr lang="ru-RU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836613" y="247650"/>
            <a:ext cx="4941887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71500" algn="ctr"/>
            <a:r>
              <a:rPr lang="ru-RU" sz="2000" b="1" dirty="0">
                <a:solidFill>
                  <a:srgbClr val="0070C0"/>
                </a:solidFill>
                <a:latin typeface="Cambria" pitchFamily="18" charset="0"/>
                <a:ea typeface="Times New Roman" pitchFamily="18" charset="0"/>
                <a:cs typeface="Arial" charset="0"/>
              </a:rPr>
              <a:t>ЧТО НЕОБХОДИМО ЗНАТЬ И ПОМНИТЬ РОДИТЕЛЯМ ПРИ КОНТОРОЛЕ ЗА ВЫПОЛНЕНИЕМ ЗАДАНИЯ РЕБЁНКОМ ДОМА:</a:t>
            </a:r>
            <a:endParaRPr lang="ru-RU" sz="2000" dirty="0">
              <a:solidFill>
                <a:srgbClr val="0070C0"/>
              </a:solidFill>
              <a:latin typeface="Cambria" pitchFamily="18" charset="0"/>
              <a:ea typeface="Times New Roman" pitchFamily="18" charset="0"/>
              <a:cs typeface="Arial" charset="0"/>
            </a:endParaRPr>
          </a:p>
          <a:p>
            <a:pPr indent="571500" algn="just" eaLnBrk="0" hangingPunct="0"/>
            <a:r>
              <a:rPr lang="ru-RU" sz="1400" b="1" dirty="0">
                <a:latin typeface="Cambria" pitchFamily="18" charset="0"/>
                <a:ea typeface="Times New Roman" pitchFamily="18" charset="0"/>
                <a:cs typeface="Arial" charset="0"/>
              </a:rPr>
              <a:t>- Домашнее задание в индивидуальной тетради записывает логопед. Выдаётся тетрадь </a:t>
            </a:r>
            <a:r>
              <a:rPr lang="ru-RU" sz="1400" b="1" dirty="0">
                <a:latin typeface="Cambria" pitchFamily="18" charset="0"/>
                <a:ea typeface="Times New Roman" pitchFamily="18" charset="0"/>
                <a:cs typeface="Arial" charset="0"/>
              </a:rPr>
              <a:t>в</a:t>
            </a:r>
            <a:r>
              <a:rPr lang="ru-RU" sz="1400" b="1" dirty="0" smtClean="0">
                <a:latin typeface="Cambria" pitchFamily="18" charset="0"/>
                <a:ea typeface="Times New Roman" pitchFamily="18" charset="0"/>
                <a:cs typeface="Arial" charset="0"/>
              </a:rPr>
              <a:t> </a:t>
            </a:r>
            <a:r>
              <a:rPr lang="ru-RU" sz="1400" b="1" dirty="0">
                <a:latin typeface="Cambria" pitchFamily="18" charset="0"/>
                <a:ea typeface="Times New Roman" pitchFamily="18" charset="0"/>
                <a:cs typeface="Arial" charset="0"/>
              </a:rPr>
              <a:t>пятницу в вечерние часы.</a:t>
            </a:r>
            <a:endParaRPr lang="ru-RU" sz="1400" b="1" dirty="0">
              <a:latin typeface="Cambria" pitchFamily="18" charset="0"/>
              <a:cs typeface="Arial" charset="0"/>
            </a:endParaRPr>
          </a:p>
          <a:p>
            <a:pPr indent="5715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- Домашние задания выполняются не в один приём. А разбиваются на части (по10-15 минут работы). </a:t>
            </a:r>
            <a:endParaRPr lang="ru-RU" sz="1400" b="1" dirty="0">
              <a:latin typeface="Cambria" pitchFamily="18" charset="0"/>
              <a:cs typeface="Arial" charset="0"/>
            </a:endParaRPr>
          </a:p>
          <a:p>
            <a:pPr indent="5715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Не </a:t>
            </a:r>
            <a:r>
              <a:rPr lang="ru-RU" sz="1400" b="1" dirty="0" smtClean="0">
                <a:latin typeface="Cambria" pitchFamily="18" charset="0"/>
                <a:cs typeface="Times New Roman" pitchFamily="18" charset="0"/>
              </a:rPr>
              <a:t>рекомендую </a:t>
            </a:r>
            <a:r>
              <a:rPr lang="ru-RU" sz="1400" b="1" dirty="0">
                <a:latin typeface="Cambria" pitchFamily="18" charset="0"/>
                <a:cs typeface="Times New Roman" pitchFamily="18" charset="0"/>
              </a:rPr>
              <a:t>выполнять задания в воскресенье вечером перед сном. Большую пользу принесёт выполнение задания небольшими порциями (по 2-3 упражнения): в пятницу в вечерние часы, суббота и воскресенье в дневное время. Артикуляционная гимнастика и автоматизация звуков выполняется ежедневно до 3-х раз в день. Остальные задания выполняются однократно</a:t>
            </a:r>
            <a:endParaRPr lang="ru-RU" sz="1400" b="1" dirty="0">
              <a:latin typeface="Cambria" pitchFamily="18" charset="0"/>
              <a:cs typeface="Arial" charset="0"/>
            </a:endParaRPr>
          </a:p>
          <a:p>
            <a:pPr indent="5715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- все задания прочитываются взрослыми для ребёнка вслух. Эти задания ребёнок выполняет устно, а взрослый вписывает в индивидуальную логопедическую тетрадь ответ ребёнка, не корректируя его: сохраняя все произнесённые окончания и формы слов.</a:t>
            </a:r>
            <a:endParaRPr lang="ru-RU" sz="1400" b="1" dirty="0">
              <a:latin typeface="Cambria" pitchFamily="18" charset="0"/>
              <a:cs typeface="Arial" charset="0"/>
            </a:endParaRPr>
          </a:p>
          <a:p>
            <a:pPr indent="5715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- графические задания ребёнок выполняет самостоятельно (рисует, выполняет штриховку и пр.) но под обязательным присмотром взрослого. Тогда рабочая тетрадь будет выглядеть аккуратно, красиво и  красочно на протяжении учебного года. А хорошо оформленная тетрадь один из моментов педагогического и коррекционного воздействия.</a:t>
            </a:r>
            <a:endParaRPr lang="ru-RU" sz="1400" b="1" dirty="0">
              <a:latin typeface="Cambria" pitchFamily="18" charset="0"/>
              <a:cs typeface="Arial" charset="0"/>
            </a:endParaRPr>
          </a:p>
          <a:p>
            <a:pPr indent="5715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- </a:t>
            </a:r>
            <a:r>
              <a:rPr lang="ru-RU" sz="1400" b="1" dirty="0" smtClean="0">
                <a:latin typeface="Cambria" pitchFamily="18" charset="0"/>
                <a:cs typeface="Times New Roman" pitchFamily="18" charset="0"/>
              </a:rPr>
              <a:t> тетрадь </a:t>
            </a:r>
            <a:r>
              <a:rPr lang="ru-RU" sz="1400" b="1" dirty="0">
                <a:latin typeface="Cambria" pitchFamily="18" charset="0"/>
                <a:cs typeface="Times New Roman" pitchFamily="18" charset="0"/>
              </a:rPr>
              <a:t>с выполненным домашним заданием, а так же </a:t>
            </a:r>
            <a:r>
              <a:rPr lang="ru-RU" sz="1400" b="1" dirty="0" err="1">
                <a:latin typeface="Cambria" pitchFamily="18" charset="0"/>
                <a:cs typeface="Times New Roman" pitchFamily="18" charset="0"/>
              </a:rPr>
              <a:t>прилагающиеся</a:t>
            </a:r>
            <a:r>
              <a:rPr lang="ru-RU" sz="1400" b="1" dirty="0"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Cambria" pitchFamily="18" charset="0"/>
                <a:cs typeface="Times New Roman" pitchFamily="18" charset="0"/>
              </a:rPr>
              <a:t>карточки в аккуратном состоянии ребёнок приносит в детский сад в понедельник.</a:t>
            </a:r>
            <a:endParaRPr lang="ru-RU" sz="1400" b="1" dirty="0">
              <a:latin typeface="Cambria" pitchFamily="18" charset="0"/>
              <a:cs typeface="Arial" charset="0"/>
            </a:endParaRPr>
          </a:p>
          <a:p>
            <a:pPr indent="571500" algn="just" eaLnBrk="0" hangingPunct="0"/>
            <a:r>
              <a:rPr lang="ru-RU" sz="1400" b="1" dirty="0">
                <a:latin typeface="Cambria" pitchFamily="18" charset="0"/>
                <a:cs typeface="Times New Roman" pitchFamily="18" charset="0"/>
              </a:rPr>
              <a:t>.</a:t>
            </a:r>
            <a:endParaRPr lang="ru-RU" sz="1400" b="1" dirty="0">
              <a:latin typeface="Cambria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92150" y="766763"/>
            <a:ext cx="5329238" cy="609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ea typeface="Times New Roman" pitchFamily="18" charset="0"/>
                <a:cs typeface="Arial" charset="0"/>
              </a:rPr>
              <a:t>ПАМЯТКА</a:t>
            </a:r>
            <a:endParaRPr lang="ru-RU" sz="2400" dirty="0">
              <a:solidFill>
                <a:srgbClr val="0070C0"/>
              </a:solidFill>
              <a:latin typeface="Cambria" pitchFamily="18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ru-RU" sz="2400" dirty="0">
                <a:solidFill>
                  <a:srgbClr val="0070C0"/>
                </a:solidFill>
                <a:latin typeface="Cambria" pitchFamily="18" charset="0"/>
                <a:ea typeface="Times New Roman" pitchFamily="18" charset="0"/>
                <a:cs typeface="Arial" charset="0"/>
              </a:rPr>
              <a:t>(правила занятий с ребёнком дома)</a:t>
            </a:r>
          </a:p>
          <a:p>
            <a:pPr algn="just" eaLnBrk="0" hangingPunct="0"/>
            <a:r>
              <a:rPr lang="ru-RU" b="1" dirty="0">
                <a:latin typeface="Cambria" pitchFamily="18" charset="0"/>
                <a:cs typeface="Times New Roman" pitchFamily="18" charset="0"/>
              </a:rPr>
              <a:t>1. заниматься с ребёнком дома ежедневно.</a:t>
            </a:r>
            <a:endParaRPr lang="ru-RU" b="1" dirty="0">
              <a:latin typeface="Cambria" pitchFamily="18" charset="0"/>
              <a:cs typeface="Arial" charset="0"/>
            </a:endParaRPr>
          </a:p>
          <a:p>
            <a:pPr algn="just" eaLnBrk="0" hangingPunct="0"/>
            <a:r>
              <a:rPr lang="ru-RU" b="1" dirty="0">
                <a:latin typeface="Cambria" pitchFamily="18" charset="0"/>
                <a:cs typeface="Times New Roman" pitchFamily="18" charset="0"/>
              </a:rPr>
              <a:t>2. занятия проводить в спокойной доброжелательной обстановке</a:t>
            </a:r>
            <a:endParaRPr lang="ru-RU" b="1" dirty="0">
              <a:latin typeface="Cambria" pitchFamily="18" charset="0"/>
              <a:cs typeface="Arial" charset="0"/>
            </a:endParaRPr>
          </a:p>
          <a:p>
            <a:pPr algn="just" eaLnBrk="0" hangingPunct="0"/>
            <a:r>
              <a:rPr lang="ru-RU" b="1" dirty="0">
                <a:latin typeface="Cambria" pitchFamily="18" charset="0"/>
                <a:cs typeface="Times New Roman" pitchFamily="18" charset="0"/>
              </a:rPr>
              <a:t>3. время проведения занятий 10-15 минут</a:t>
            </a:r>
            <a:endParaRPr lang="ru-RU" b="1" dirty="0">
              <a:latin typeface="Cambria" pitchFamily="18" charset="0"/>
              <a:cs typeface="Arial" charset="0"/>
            </a:endParaRPr>
          </a:p>
          <a:p>
            <a:pPr algn="just" eaLnBrk="0" hangingPunct="0"/>
            <a:r>
              <a:rPr lang="ru-RU" b="1" dirty="0">
                <a:latin typeface="Cambria" pitchFamily="18" charset="0"/>
                <a:cs typeface="Times New Roman" pitchFamily="18" charset="0"/>
              </a:rPr>
              <a:t>4. хвалите ребёнка за каждое, даже небольшое достижение</a:t>
            </a:r>
            <a:endParaRPr lang="ru-RU" b="1" dirty="0">
              <a:latin typeface="Cambria" pitchFamily="18" charset="0"/>
              <a:cs typeface="Arial" charset="0"/>
            </a:endParaRPr>
          </a:p>
          <a:p>
            <a:pPr algn="just" eaLnBrk="0" hangingPunct="0"/>
            <a:r>
              <a:rPr lang="ru-RU" b="1" dirty="0">
                <a:latin typeface="Cambria" pitchFamily="18" charset="0"/>
                <a:cs typeface="Times New Roman" pitchFamily="18" charset="0"/>
              </a:rPr>
              <a:t>5. артикуляционные упражнения выполнять перед зеркалом, чтобы ребёнок мог себя контролировать.</a:t>
            </a:r>
            <a:endParaRPr lang="ru-RU" b="1" dirty="0">
              <a:latin typeface="Cambria" pitchFamily="18" charset="0"/>
              <a:cs typeface="Arial" charset="0"/>
            </a:endParaRPr>
          </a:p>
          <a:p>
            <a:pPr algn="just" eaLnBrk="0" hangingPunct="0"/>
            <a:r>
              <a:rPr lang="ru-RU" b="1" dirty="0">
                <a:latin typeface="Cambria" pitchFamily="18" charset="0"/>
                <a:cs typeface="Times New Roman" pitchFamily="18" charset="0"/>
              </a:rPr>
              <a:t>6.  все задания(кроме графических) выполняются устно, а взрослый вписывает ответ ребёнка.</a:t>
            </a:r>
            <a:endParaRPr lang="ru-RU" b="1" dirty="0">
              <a:latin typeface="Cambria" pitchFamily="18" charset="0"/>
              <a:cs typeface="Arial" charset="0"/>
            </a:endParaRPr>
          </a:p>
          <a:p>
            <a:pPr algn="just" eaLnBrk="0" hangingPunct="0"/>
            <a:r>
              <a:rPr lang="ru-RU" b="1" dirty="0">
                <a:latin typeface="Cambria" pitchFamily="18" charset="0"/>
                <a:cs typeface="Times New Roman" pitchFamily="18" charset="0"/>
              </a:rPr>
              <a:t>7. графические задания ребёнок выполняет самостоятельно под обязательным наблюдением взрослого.</a:t>
            </a:r>
            <a:endParaRPr lang="ru-RU" b="1" dirty="0">
              <a:latin typeface="Cambria" pitchFamily="18" charset="0"/>
              <a:cs typeface="Arial" charset="0"/>
            </a:endParaRPr>
          </a:p>
          <a:p>
            <a:pPr algn="just" eaLnBrk="0" hangingPunct="0"/>
            <a:r>
              <a:rPr lang="ru-RU" b="1" dirty="0">
                <a:latin typeface="Cambria" pitchFamily="18" charset="0"/>
                <a:cs typeface="Times New Roman" pitchFamily="18" charset="0"/>
              </a:rPr>
              <a:t>8. тетрадь с выполненным домашним заданием в понедельник ребёнок сдаёт воспитателю </a:t>
            </a:r>
            <a:r>
              <a:rPr lang="ru-RU" b="1" dirty="0" smtClean="0">
                <a:latin typeface="Cambria" pitchFamily="18" charset="0"/>
                <a:cs typeface="Times New Roman" pitchFamily="18" charset="0"/>
              </a:rPr>
              <a:t>группы </a:t>
            </a:r>
            <a:r>
              <a:rPr lang="ru-RU" b="1" smtClean="0">
                <a:latin typeface="Cambria" pitchFamily="18" charset="0"/>
                <a:cs typeface="Times New Roman" pitchFamily="18" charset="0"/>
              </a:rPr>
              <a:t>или логопеду, </a:t>
            </a:r>
            <a:r>
              <a:rPr lang="ru-RU" b="1">
                <a:latin typeface="Cambria" pitchFamily="18" charset="0"/>
                <a:cs typeface="Times New Roman" pitchFamily="18" charset="0"/>
              </a:rPr>
              <a:t>а в пятницу получает новое задание</a:t>
            </a:r>
            <a:r>
              <a:rPr lang="ru-RU" b="1">
                <a:latin typeface="Arial" charset="0"/>
                <a:cs typeface="Times New Roman" pitchFamily="18" charset="0"/>
              </a:rPr>
              <a:t>.</a:t>
            </a:r>
            <a:endParaRPr lang="ru-RU" b="1">
              <a:latin typeface="Arial" charset="0"/>
              <a:cs typeface="Arial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04813" y="6750050"/>
            <a:ext cx="6453187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Cambria" pitchFamily="18" charset="0"/>
                <a:ea typeface="Times New Roman" pitchFamily="18" charset="0"/>
                <a:cs typeface="Arial" charset="0"/>
              </a:rPr>
              <a:t>Уважаемые родители!</a:t>
            </a:r>
          </a:p>
          <a:p>
            <a:pPr algn="ctr" eaLnBrk="0" hangingPunct="0"/>
            <a:r>
              <a:rPr lang="ru-RU" sz="2400" b="1">
                <a:latin typeface="Cambria" pitchFamily="18" charset="0"/>
                <a:ea typeface="Times New Roman" pitchFamily="18" charset="0"/>
                <a:cs typeface="Arial" charset="0"/>
              </a:rPr>
              <a:t>Желаем вам в работе с детьми терпения, искренней заинтересованности и успехов.</a:t>
            </a:r>
            <a:endParaRPr lang="ru-RU" sz="2400" b="1">
              <a:latin typeface="Cambria" pitchFamily="18" charset="0"/>
              <a:cs typeface="Arial" charset="0"/>
            </a:endParaRPr>
          </a:p>
          <a:p>
            <a:pPr eaLnBrk="0" hangingPunct="0"/>
            <a:endParaRPr 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rNasekomyh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MirNasekomyh</Template>
  <TotalTime>162</TotalTime>
  <Words>646</Words>
  <Application>Microsoft Office PowerPoint</Application>
  <PresentationFormat>Экран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MirNasekomyh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dc:description>http://propowerpoint.ru - Бесплатные шаблоны для презентаций. Полезные советы и уроки  _x000d__x000d_
PowerPoint .</dc:description>
  <cp:lastModifiedBy>1</cp:lastModifiedBy>
  <cp:revision>20</cp:revision>
  <cp:lastPrinted>2016-03-15T15:18:27Z</cp:lastPrinted>
  <dcterms:created xsi:type="dcterms:W3CDTF">2014-10-02T06:48:15Z</dcterms:created>
  <dcterms:modified xsi:type="dcterms:W3CDTF">2016-03-15T15:20:09Z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000800c80c0000000000010243100207f8000400038000</vt:lpwstr>
  </property>
</Properties>
</file>